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3.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4.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5.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290" r:id="rId2"/>
    <p:sldId id="413" r:id="rId3"/>
    <p:sldId id="419" r:id="rId4"/>
    <p:sldId id="414" r:id="rId5"/>
    <p:sldId id="525" r:id="rId6"/>
    <p:sldId id="545" r:id="rId7"/>
    <p:sldId id="548" r:id="rId8"/>
    <p:sldId id="479" r:id="rId9"/>
    <p:sldId id="402" r:id="rId10"/>
    <p:sldId id="476" r:id="rId11"/>
    <p:sldId id="359" r:id="rId12"/>
    <p:sldId id="361" r:id="rId13"/>
    <p:sldId id="303" r:id="rId14"/>
    <p:sldId id="427" r:id="rId15"/>
    <p:sldId id="429" r:id="rId16"/>
    <p:sldId id="519" r:id="rId17"/>
    <p:sldId id="592" r:id="rId18"/>
    <p:sldId id="606" r:id="rId19"/>
    <p:sldId id="603" r:id="rId20"/>
    <p:sldId id="604" r:id="rId21"/>
    <p:sldId id="549" r:id="rId22"/>
    <p:sldId id="516" r:id="rId23"/>
    <p:sldId id="486" r:id="rId24"/>
    <p:sldId id="555" r:id="rId25"/>
    <p:sldId id="558" r:id="rId26"/>
    <p:sldId id="557" r:id="rId27"/>
    <p:sldId id="559" r:id="rId28"/>
    <p:sldId id="503" r:id="rId29"/>
    <p:sldId id="554" r:id="rId30"/>
    <p:sldId id="515" r:id="rId31"/>
    <p:sldId id="514" r:id="rId32"/>
    <p:sldId id="443" r:id="rId33"/>
    <p:sldId id="482" r:id="rId34"/>
    <p:sldId id="499" r:id="rId35"/>
    <p:sldId id="520" r:id="rId36"/>
    <p:sldId id="613" r:id="rId37"/>
    <p:sldId id="566" r:id="rId38"/>
    <p:sldId id="567" r:id="rId39"/>
    <p:sldId id="568" r:id="rId40"/>
    <p:sldId id="614" r:id="rId41"/>
    <p:sldId id="569" r:id="rId42"/>
    <p:sldId id="570" r:id="rId43"/>
    <p:sldId id="571" r:id="rId44"/>
    <p:sldId id="572" r:id="rId45"/>
    <p:sldId id="408" r:id="rId46"/>
    <p:sldId id="532" r:id="rId47"/>
    <p:sldId id="610" r:id="rId48"/>
    <p:sldId id="393" r:id="rId49"/>
    <p:sldId id="533" r:id="rId50"/>
    <p:sldId id="537" r:id="rId51"/>
    <p:sldId id="612" r:id="rId52"/>
    <p:sldId id="439" r:id="rId53"/>
    <p:sldId id="534" r:id="rId54"/>
    <p:sldId id="535" r:id="rId55"/>
    <p:sldId id="536" r:id="rId56"/>
    <p:sldId id="351" r:id="rId57"/>
    <p:sldId id="373" r:id="rId58"/>
    <p:sldId id="375" r:id="rId59"/>
    <p:sldId id="615" r:id="rId60"/>
    <p:sldId id="599" r:id="rId61"/>
    <p:sldId id="597" r:id="rId62"/>
    <p:sldId id="600" r:id="rId63"/>
    <p:sldId id="598" r:id="rId64"/>
    <p:sldId id="601" r:id="rId65"/>
    <p:sldId id="273" r:id="rId66"/>
    <p:sldId id="611" r:id="rId67"/>
    <p:sldId id="589" r:id="rId68"/>
    <p:sldId id="507" r:id="rId69"/>
    <p:sldId id="512" r:id="rId70"/>
    <p:sldId id="609" r:id="rId71"/>
    <p:sldId id="605" r:id="rId72"/>
    <p:sldId id="607" r:id="rId73"/>
    <p:sldId id="608" r:id="rId74"/>
    <p:sldId id="591" r:id="rId75"/>
    <p:sldId id="587" r:id="rId76"/>
    <p:sldId id="588" r:id="rId77"/>
    <p:sldId id="579" r:id="rId78"/>
    <p:sldId id="580" r:id="rId79"/>
    <p:sldId id="581" r:id="rId80"/>
    <p:sldId id="582" r:id="rId81"/>
    <p:sldId id="583" r:id="rId82"/>
    <p:sldId id="584" r:id="rId83"/>
    <p:sldId id="585" r:id="rId84"/>
    <p:sldId id="586" r:id="rId85"/>
    <p:sldId id="573" r:id="rId86"/>
    <p:sldId id="574" r:id="rId87"/>
    <p:sldId id="575" r:id="rId88"/>
    <p:sldId id="560" r:id="rId89"/>
    <p:sldId id="561" r:id="rId90"/>
    <p:sldId id="562" r:id="rId91"/>
    <p:sldId id="551" r:id="rId92"/>
    <p:sldId id="552" r:id="rId93"/>
    <p:sldId id="553" r:id="rId94"/>
    <p:sldId id="546" r:id="rId95"/>
    <p:sldId id="529" r:id="rId96"/>
    <p:sldId id="524" r:id="rId97"/>
    <p:sldId id="500" r:id="rId98"/>
    <p:sldId id="501" r:id="rId99"/>
    <p:sldId id="502" r:id="rId100"/>
    <p:sldId id="466" r:id="rId101"/>
    <p:sldId id="474" r:id="rId102"/>
    <p:sldId id="467" r:id="rId103"/>
    <p:sldId id="468" r:id="rId104"/>
    <p:sldId id="469" r:id="rId105"/>
    <p:sldId id="470" r:id="rId106"/>
    <p:sldId id="441" r:id="rId107"/>
    <p:sldId id="440" r:id="rId108"/>
    <p:sldId id="433" r:id="rId109"/>
    <p:sldId id="405" r:id="rId110"/>
    <p:sldId id="412" r:id="rId111"/>
    <p:sldId id="403" r:id="rId112"/>
    <p:sldId id="404" r:id="rId113"/>
    <p:sldId id="398" r:id="rId114"/>
    <p:sldId id="396" r:id="rId115"/>
    <p:sldId id="394" r:id="rId116"/>
    <p:sldId id="434" r:id="rId117"/>
    <p:sldId id="438" r:id="rId118"/>
    <p:sldId id="436" r:id="rId119"/>
    <p:sldId id="395" r:id="rId120"/>
    <p:sldId id="320" r:id="rId121"/>
    <p:sldId id="386" r:id="rId122"/>
    <p:sldId id="387" r:id="rId123"/>
    <p:sldId id="388" r:id="rId124"/>
    <p:sldId id="385" r:id="rId125"/>
    <p:sldId id="380" r:id="rId126"/>
    <p:sldId id="367" r:id="rId127"/>
    <p:sldId id="406" r:id="rId128"/>
    <p:sldId id="407" r:id="rId129"/>
    <p:sldId id="358" r:id="rId130"/>
    <p:sldId id="321" r:id="rId131"/>
    <p:sldId id="421" r:id="rId132"/>
    <p:sldId id="322" r:id="rId133"/>
    <p:sldId id="323" r:id="rId134"/>
    <p:sldId id="309" r:id="rId135"/>
    <p:sldId id="324" r:id="rId136"/>
    <p:sldId id="353" r:id="rId137"/>
    <p:sldId id="420" r:id="rId138"/>
    <p:sldId id="430" r:id="rId139"/>
    <p:sldId id="431" r:id="rId140"/>
    <p:sldId id="432" r:id="rId141"/>
    <p:sldId id="370" r:id="rId142"/>
    <p:sldId id="368" r:id="rId143"/>
    <p:sldId id="354"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525"/>
            <p14:sldId id="545"/>
            <p14:sldId id="548"/>
            <p14:sldId id="479"/>
            <p14:sldId id="402"/>
            <p14:sldId id="476"/>
            <p14:sldId id="359"/>
            <p14:sldId id="361"/>
            <p14:sldId id="303"/>
            <p14:sldId id="427"/>
            <p14:sldId id="429"/>
            <p14:sldId id="519"/>
            <p14:sldId id="592"/>
            <p14:sldId id="606"/>
            <p14:sldId id="603"/>
            <p14:sldId id="604"/>
            <p14:sldId id="549"/>
            <p14:sldId id="516"/>
            <p14:sldId id="486"/>
            <p14:sldId id="555"/>
            <p14:sldId id="558"/>
            <p14:sldId id="557"/>
            <p14:sldId id="559"/>
            <p14:sldId id="503"/>
            <p14:sldId id="554"/>
            <p14:sldId id="515"/>
            <p14:sldId id="514"/>
            <p14:sldId id="443"/>
            <p14:sldId id="482"/>
            <p14:sldId id="499"/>
            <p14:sldId id="520"/>
            <p14:sldId id="613"/>
            <p14:sldId id="566"/>
            <p14:sldId id="567"/>
            <p14:sldId id="568"/>
            <p14:sldId id="614"/>
            <p14:sldId id="569"/>
            <p14:sldId id="570"/>
            <p14:sldId id="571"/>
            <p14:sldId id="572"/>
            <p14:sldId id="408"/>
            <p14:sldId id="532"/>
            <p14:sldId id="610"/>
            <p14:sldId id="393"/>
            <p14:sldId id="533"/>
            <p14:sldId id="537"/>
            <p14:sldId id="612"/>
            <p14:sldId id="439"/>
            <p14:sldId id="534"/>
            <p14:sldId id="535"/>
            <p14:sldId id="536"/>
            <p14:sldId id="351"/>
            <p14:sldId id="373"/>
            <p14:sldId id="375"/>
            <p14:sldId id="615"/>
            <p14:sldId id="599"/>
            <p14:sldId id="597"/>
            <p14:sldId id="600"/>
            <p14:sldId id="598"/>
            <p14:sldId id="601"/>
            <p14:sldId id="273"/>
            <p14:sldId id="611"/>
            <p14:sldId id="589"/>
            <p14:sldId id="507"/>
            <p14:sldId id="512"/>
            <p14:sldId id="609"/>
            <p14:sldId id="605"/>
            <p14:sldId id="607"/>
            <p14:sldId id="608"/>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655"/>
    <p:restoredTop sz="91758"/>
  </p:normalViewPr>
  <p:slideViewPr>
    <p:cSldViewPr snapToGrid="0">
      <p:cViewPr varScale="1">
        <p:scale>
          <a:sx n="72" d="100"/>
          <a:sy n="72" d="100"/>
        </p:scale>
        <p:origin x="224" y="104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notesMaster" Target="notesMasters/notesMaster1.xml"/><Relationship Id="rId146" Type="http://schemas.openxmlformats.org/officeDocument/2006/relationships/presProps" Target="presProps.xml"/><Relationship Id="rId147" Type="http://schemas.openxmlformats.org/officeDocument/2006/relationships/viewProps" Target="viewProps.xml"/><Relationship Id="rId148" Type="http://schemas.openxmlformats.org/officeDocument/2006/relationships/theme" Target="theme/theme1.xml"/><Relationship Id="rId1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oleObject" Target="file:////Users\JamesB\Google%20Drive\Graduate%20School\Self_JamesTBrown\GitHub\Lipid_Quantification\Data\respir_pupa%20data.xlsx" TargetMode="External"/></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4" Type="http://schemas.openxmlformats.org/officeDocument/2006/relationships/chartUserShapes" Target="../drawings/drawing3.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4.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5.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6.xml"/><Relationship Id="rId1" Type="http://schemas.microsoft.com/office/2011/relationships/chartStyle" Target="style22.xml"/><Relationship Id="rId2" Type="http://schemas.microsoft.com/office/2011/relationships/chartColorStyle" Target="colors2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2.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517938112"/>
        <c:axId val="517946544"/>
      </c:lineChart>
      <c:catAx>
        <c:axId val="51793811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17946544"/>
        <c:crosses val="autoZero"/>
        <c:auto val="1"/>
        <c:lblAlgn val="ctr"/>
        <c:lblOffset val="100"/>
        <c:noMultiLvlLbl val="0"/>
      </c:catAx>
      <c:valAx>
        <c:axId val="51794654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7938112"/>
        <c:crosses val="autoZero"/>
        <c:crossBetween val="midCat"/>
      </c:valAx>
      <c:spPr>
        <a:noFill/>
        <a:ln w="50800">
          <a:solidFill>
            <a:schemeClr val="tx1"/>
          </a:solidFill>
        </a:ln>
        <a:effectLst/>
      </c:spPr>
    </c:plotArea>
    <c:legend>
      <c:legendPos val="t"/>
      <c:layout>
        <c:manualLayout>
          <c:xMode val="edge"/>
          <c:yMode val="edge"/>
          <c:x val="0.286242725094146"/>
          <c:y val="0.0282530005527009"/>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0530176"/>
        <c:axId val="520538160"/>
      </c:lineChart>
      <c:catAx>
        <c:axId val="52053017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0538160"/>
        <c:crosses val="autoZero"/>
        <c:auto val="1"/>
        <c:lblAlgn val="ctr"/>
        <c:lblOffset val="100"/>
        <c:noMultiLvlLbl val="0"/>
      </c:catAx>
      <c:valAx>
        <c:axId val="5205381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0530176"/>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0636944"/>
        <c:axId val="520644928"/>
      </c:lineChart>
      <c:catAx>
        <c:axId val="5206369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0644928"/>
        <c:crosses val="autoZero"/>
        <c:auto val="1"/>
        <c:lblAlgn val="ctr"/>
        <c:lblOffset val="100"/>
        <c:noMultiLvlLbl val="0"/>
      </c:catAx>
      <c:valAx>
        <c:axId val="5206449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0636944"/>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525496608"/>
        <c:axId val="526122848"/>
      </c:lineChart>
      <c:catAx>
        <c:axId val="5254966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6122848"/>
        <c:crosses val="autoZero"/>
        <c:auto val="1"/>
        <c:lblAlgn val="ctr"/>
        <c:lblOffset val="100"/>
        <c:noMultiLvlLbl val="0"/>
      </c:catAx>
      <c:valAx>
        <c:axId val="52612284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5496608"/>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Percent Pupation by End of Treatment</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837254089369"/>
          <c:y val="0.12640384717011"/>
          <c:w val="0.846298968820848"/>
          <c:h val="0.7726750515246"/>
        </c:manualLayout>
      </c:layout>
      <c:barChart>
        <c:barDir val="col"/>
        <c:grouping val="clustered"/>
        <c:varyColors val="0"/>
        <c:ser>
          <c:idx val="0"/>
          <c:order val="0"/>
          <c:tx>
            <c:strRef>
              <c:f>Sheet2!$A$2</c:f>
              <c:strCache>
                <c:ptCount val="1"/>
                <c:pt idx="0">
                  <c:v>Short Day</c:v>
                </c:pt>
              </c:strCache>
            </c:strRef>
          </c:tx>
          <c:spPr>
            <a:solidFill>
              <a:schemeClr val="accent6">
                <a:lumMod val="75000"/>
              </a:schemeClr>
            </a:solidFill>
            <a:ln>
              <a:noFill/>
            </a:ln>
            <a:effectLst/>
          </c:spPr>
          <c:invertIfNegative val="0"/>
          <c:cat>
            <c:strRef>
              <c:f>Sheet2!$B$1:$C$1</c:f>
              <c:strCache>
                <c:ptCount val="2"/>
                <c:pt idx="0">
                  <c:v>Diapause</c:v>
                </c:pt>
                <c:pt idx="1">
                  <c:v>Non Diapause</c:v>
                </c:pt>
              </c:strCache>
            </c:strRef>
          </c:cat>
          <c:val>
            <c:numRef>
              <c:f>Sheet2!$B$2:$C$2</c:f>
              <c:numCache>
                <c:formatCode>General</c:formatCode>
                <c:ptCount val="2"/>
                <c:pt idx="0">
                  <c:v>0.56</c:v>
                </c:pt>
                <c:pt idx="1">
                  <c:v>1.0</c:v>
                </c:pt>
              </c:numCache>
            </c:numRef>
          </c:val>
          <c:extLst xmlns:c16r2="http://schemas.microsoft.com/office/drawing/2015/06/chart">
            <c:ext xmlns:c16="http://schemas.microsoft.com/office/drawing/2014/chart" uri="{C3380CC4-5D6E-409C-BE32-E72D297353CC}">
              <c16:uniqueId val="{00000000-D2FD-4A77-A970-F82F701B9AAA}"/>
            </c:ext>
          </c:extLst>
        </c:ser>
        <c:ser>
          <c:idx val="1"/>
          <c:order val="1"/>
          <c:tx>
            <c:strRef>
              <c:f>Sheet2!$A$3</c:f>
              <c:strCache>
                <c:ptCount val="1"/>
                <c:pt idx="0">
                  <c:v>Long Day</c:v>
                </c:pt>
              </c:strCache>
            </c:strRef>
          </c:tx>
          <c:spPr>
            <a:solidFill>
              <a:schemeClr val="accent4">
                <a:lumMod val="75000"/>
              </a:schemeClr>
            </a:solidFill>
            <a:ln>
              <a:noFill/>
            </a:ln>
            <a:effectLst/>
          </c:spPr>
          <c:invertIfNegative val="0"/>
          <c:cat>
            <c:strRef>
              <c:f>Sheet2!$B$1:$C$1</c:f>
              <c:strCache>
                <c:ptCount val="2"/>
                <c:pt idx="0">
                  <c:v>Diapause</c:v>
                </c:pt>
                <c:pt idx="1">
                  <c:v>Non Diapause</c:v>
                </c:pt>
              </c:strCache>
            </c:strRef>
          </c:cat>
          <c:val>
            <c:numRef>
              <c:f>Sheet2!$B$3:$C$3</c:f>
              <c:numCache>
                <c:formatCode>General</c:formatCode>
                <c:ptCount val="2"/>
                <c:pt idx="0">
                  <c:v>0.0</c:v>
                </c:pt>
                <c:pt idx="1">
                  <c:v>1.0</c:v>
                </c:pt>
              </c:numCache>
            </c:numRef>
          </c:val>
          <c:extLst xmlns:c16r2="http://schemas.microsoft.com/office/drawing/2015/06/chart">
            <c:ext xmlns:c16="http://schemas.microsoft.com/office/drawing/2014/chart" uri="{C3380CC4-5D6E-409C-BE32-E72D297353CC}">
              <c16:uniqueId val="{00000001-D2FD-4A77-A970-F82F701B9AAA}"/>
            </c:ext>
          </c:extLst>
        </c:ser>
        <c:dLbls>
          <c:showLegendKey val="0"/>
          <c:showVal val="0"/>
          <c:showCatName val="0"/>
          <c:showSerName val="0"/>
          <c:showPercent val="0"/>
          <c:showBubbleSize val="0"/>
        </c:dLbls>
        <c:gapWidth val="219"/>
        <c:overlap val="-27"/>
        <c:axId val="525760096"/>
        <c:axId val="525374672"/>
      </c:barChart>
      <c:catAx>
        <c:axId val="525760096"/>
        <c:scaling>
          <c:orientation val="minMax"/>
        </c:scaling>
        <c:delete val="1"/>
        <c:axPos val="b"/>
        <c:numFmt formatCode="General" sourceLinked="1"/>
        <c:majorTickMark val="none"/>
        <c:minorTickMark val="none"/>
        <c:tickLblPos val="nextTo"/>
        <c:crossAx val="525374672"/>
        <c:crosses val="autoZero"/>
        <c:auto val="1"/>
        <c:lblAlgn val="ctr"/>
        <c:lblOffset val="100"/>
        <c:noMultiLvlLbl val="0"/>
      </c:catAx>
      <c:valAx>
        <c:axId val="52537467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25760096"/>
        <c:crosses val="autoZero"/>
        <c:crossBetween val="between"/>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96.0</c:v>
                </c:pt>
                <c:pt idx="10">
                  <c:v>4.0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9">
                  <c:v>0.0</c:v>
                </c:pt>
                <c:pt idx="30">
                  <c:v>0.0</c:v>
                </c:pt>
                <c:pt idx="31">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26656928"/>
        <c:axId val="525632256"/>
      </c:barChart>
      <c:catAx>
        <c:axId val="52665692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5632256"/>
        <c:crosses val="autoZero"/>
        <c:auto val="1"/>
        <c:lblAlgn val="ctr"/>
        <c:lblOffset val="100"/>
        <c:noMultiLvlLbl val="0"/>
      </c:catAx>
      <c:valAx>
        <c:axId val="52563225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6656928"/>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88.0</c:v>
                </c:pt>
                <c:pt idx="13">
                  <c:v>88.0</c:v>
                </c:pt>
                <c:pt idx="14">
                  <c:v>88.0</c:v>
                </c:pt>
                <c:pt idx="15">
                  <c:v>68.0</c:v>
                </c:pt>
                <c:pt idx="16">
                  <c:v>64.0</c:v>
                </c:pt>
                <c:pt idx="17">
                  <c:v>64.0</c:v>
                </c:pt>
                <c:pt idx="18">
                  <c:v>64.0</c:v>
                </c:pt>
                <c:pt idx="19">
                  <c:v>64.0</c:v>
                </c:pt>
                <c:pt idx="20">
                  <c:v>60.0</c:v>
                </c:pt>
                <c:pt idx="21">
                  <c:v>56.0</c:v>
                </c:pt>
                <c:pt idx="22">
                  <c:v>56.0</c:v>
                </c:pt>
                <c:pt idx="23">
                  <c:v>56.0</c:v>
                </c:pt>
                <c:pt idx="24">
                  <c:v>56.0</c:v>
                </c:pt>
                <c:pt idx="25">
                  <c:v>56.0</c:v>
                </c:pt>
                <c:pt idx="26">
                  <c:v>56.0</c:v>
                </c:pt>
                <c:pt idx="27">
                  <c:v>48.0</c:v>
                </c:pt>
                <c:pt idx="28">
                  <c:v>48.0</c:v>
                </c:pt>
                <c:pt idx="29">
                  <c:v>48.0</c:v>
                </c:pt>
                <c:pt idx="30">
                  <c:v>48.0</c:v>
                </c:pt>
                <c:pt idx="31">
                  <c:v>32.0</c:v>
                </c:pt>
                <c:pt idx="32">
                  <c:v>32.0</c:v>
                </c:pt>
                <c:pt idx="33">
                  <c:v>28.0</c:v>
                </c:pt>
                <c:pt idx="34">
                  <c:v>28.0</c:v>
                </c:pt>
                <c:pt idx="35">
                  <c:v>28.0</c:v>
                </c:pt>
                <c:pt idx="36">
                  <c:v>28.0</c:v>
                </c:pt>
                <c:pt idx="37">
                  <c:v>28.0</c:v>
                </c:pt>
                <c:pt idx="38">
                  <c:v>28.0</c:v>
                </c:pt>
                <c:pt idx="39">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92.0</c:v>
                </c:pt>
                <c:pt idx="8">
                  <c:v>8.0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9">
                  <c:v>0.0</c:v>
                </c:pt>
                <c:pt idx="30">
                  <c:v>0.0</c:v>
                </c:pt>
                <c:pt idx="31">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20974912"/>
        <c:axId val="520983360"/>
      </c:barChart>
      <c:catAx>
        <c:axId val="52097491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0983360"/>
        <c:crosses val="autoZero"/>
        <c:auto val="1"/>
        <c:lblAlgn val="ctr"/>
        <c:lblOffset val="100"/>
        <c:noMultiLvlLbl val="0"/>
      </c:catAx>
      <c:valAx>
        <c:axId val="52098336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0974912"/>
        <c:crosses val="autoZero"/>
        <c:crossBetween val="between"/>
        <c:majorUnit val="25.0"/>
        <c:minorUnit val="10.0"/>
      </c:valAx>
      <c:spPr>
        <a:noFill/>
        <a:ln>
          <a:noFill/>
        </a:ln>
        <a:effectLst/>
      </c:spPr>
    </c:plotArea>
    <c:legend>
      <c:legendPos val="b"/>
      <c:layout>
        <c:manualLayout>
          <c:xMode val="edge"/>
          <c:yMode val="edge"/>
          <c:x val="0.377209463400408"/>
          <c:y val="0.0193927789511314"/>
          <c:w val="0.197649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40642880"/>
        <c:axId val="540651312"/>
      </c:lineChart>
      <c:catAx>
        <c:axId val="5406428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651312"/>
        <c:crosses val="autoZero"/>
        <c:auto val="1"/>
        <c:lblAlgn val="ctr"/>
        <c:lblOffset val="100"/>
        <c:noMultiLvlLbl val="0"/>
      </c:catAx>
      <c:valAx>
        <c:axId val="54065131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064288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40692480"/>
        <c:axId val="540700928"/>
      </c:lineChart>
      <c:catAx>
        <c:axId val="5406924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700928"/>
        <c:crosses val="autoZero"/>
        <c:auto val="1"/>
        <c:lblAlgn val="ctr"/>
        <c:lblOffset val="100"/>
        <c:noMultiLvlLbl val="0"/>
      </c:catAx>
      <c:valAx>
        <c:axId val="540700928"/>
        <c:scaling>
          <c:orientation val="minMax"/>
          <c:max val="70.0"/>
        </c:scaling>
        <c:delete val="1"/>
        <c:axPos val="l"/>
        <c:numFmt formatCode="General" sourceLinked="0"/>
        <c:majorTickMark val="out"/>
        <c:minorTickMark val="none"/>
        <c:tickLblPos val="nextTo"/>
        <c:crossAx val="5406924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10091472"/>
        <c:axId val="510178112"/>
      </c:lineChart>
      <c:catAx>
        <c:axId val="5100914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178112"/>
        <c:crosses val="autoZero"/>
        <c:auto val="1"/>
        <c:lblAlgn val="ctr"/>
        <c:lblOffset val="100"/>
        <c:noMultiLvlLbl val="0"/>
      </c:catAx>
      <c:valAx>
        <c:axId val="51017811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009147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11319232"/>
        <c:axId val="518475472"/>
      </c:lineChart>
      <c:catAx>
        <c:axId val="5113192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75472"/>
        <c:crosses val="autoZero"/>
        <c:auto val="1"/>
        <c:lblAlgn val="ctr"/>
        <c:lblOffset val="100"/>
        <c:noMultiLvlLbl val="0"/>
      </c:catAx>
      <c:valAx>
        <c:axId val="518475472"/>
        <c:scaling>
          <c:orientation val="minMax"/>
          <c:max val="70.0"/>
        </c:scaling>
        <c:delete val="1"/>
        <c:axPos val="l"/>
        <c:numFmt formatCode="General" sourceLinked="0"/>
        <c:majorTickMark val="out"/>
        <c:minorTickMark val="none"/>
        <c:tickLblPos val="nextTo"/>
        <c:crossAx val="51131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517971760"/>
        <c:axId val="520095024"/>
      </c:lineChart>
      <c:catAx>
        <c:axId val="5179717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20095024"/>
        <c:crosses val="autoZero"/>
        <c:auto val="1"/>
        <c:lblAlgn val="ctr"/>
        <c:lblOffset val="100"/>
        <c:noMultiLvlLbl val="0"/>
      </c:catAx>
      <c:valAx>
        <c:axId val="52009502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7971760"/>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46632144"/>
        <c:axId val="548077632"/>
      </c:lineChart>
      <c:catAx>
        <c:axId val="546632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8077632"/>
        <c:crosses val="autoZero"/>
        <c:auto val="1"/>
        <c:lblAlgn val="ctr"/>
        <c:lblOffset val="100"/>
        <c:noMultiLvlLbl val="0"/>
      </c:catAx>
      <c:valAx>
        <c:axId val="54807763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63214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6803840"/>
        <c:axId val="546812240"/>
      </c:lineChart>
      <c:catAx>
        <c:axId val="5468038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6812240"/>
        <c:crosses val="autoZero"/>
        <c:auto val="1"/>
        <c:lblAlgn val="ctr"/>
        <c:lblOffset val="100"/>
        <c:noMultiLvlLbl val="0"/>
      </c:catAx>
      <c:valAx>
        <c:axId val="5468122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80384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8665088"/>
        <c:axId val="548673472"/>
      </c:lineChart>
      <c:catAx>
        <c:axId val="5486650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8673472"/>
        <c:crosses val="autoZero"/>
        <c:auto val="1"/>
        <c:lblAlgn val="ctr"/>
        <c:lblOffset val="100"/>
        <c:noMultiLvlLbl val="0"/>
      </c:catAx>
      <c:valAx>
        <c:axId val="5486734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8665088"/>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8926672"/>
        <c:axId val="518935104"/>
      </c:barChart>
      <c:catAx>
        <c:axId val="5189266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8935104"/>
        <c:crosses val="autoZero"/>
        <c:auto val="1"/>
        <c:lblAlgn val="ctr"/>
        <c:lblOffset val="100"/>
        <c:noMultiLvlLbl val="0"/>
      </c:catAx>
      <c:valAx>
        <c:axId val="51893510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8926672"/>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5819840"/>
        <c:axId val="515828256"/>
      </c:barChart>
      <c:catAx>
        <c:axId val="51581984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smtClean="0"/>
                  <a:t>Time (days)</a:t>
                </a:r>
                <a:endParaRPr lang="en-US" dirty="0"/>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5828256"/>
        <c:crosses val="autoZero"/>
        <c:auto val="1"/>
        <c:lblAlgn val="ctr"/>
        <c:lblOffset val="100"/>
        <c:noMultiLvlLbl val="0"/>
      </c:catAx>
      <c:valAx>
        <c:axId val="51582825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581984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22241680"/>
        <c:axId val="510095760"/>
      </c:barChart>
      <c:catAx>
        <c:axId val="52224168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10095760"/>
        <c:crosses val="autoZero"/>
        <c:auto val="1"/>
        <c:lblAlgn val="ctr"/>
        <c:lblOffset val="100"/>
        <c:noMultiLvlLbl val="0"/>
      </c:catAx>
      <c:valAx>
        <c:axId val="51009576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2241680"/>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7945344"/>
        <c:axId val="508752608"/>
      </c:barChart>
      <c:catAx>
        <c:axId val="51794534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08752608"/>
        <c:crosses val="autoZero"/>
        <c:auto val="1"/>
        <c:lblAlgn val="ctr"/>
        <c:lblOffset val="100"/>
        <c:noMultiLvlLbl val="0"/>
      </c:catAx>
      <c:valAx>
        <c:axId val="50875260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7945344"/>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518970672"/>
        <c:axId val="518845744"/>
      </c:barChart>
      <c:catAx>
        <c:axId val="518970672"/>
        <c:scaling>
          <c:orientation val="minMax"/>
        </c:scaling>
        <c:delete val="1"/>
        <c:axPos val="b"/>
        <c:numFmt formatCode="General" sourceLinked="1"/>
        <c:majorTickMark val="none"/>
        <c:minorTickMark val="none"/>
        <c:tickLblPos val="nextTo"/>
        <c:crossAx val="518845744"/>
        <c:crosses val="autoZero"/>
        <c:auto val="1"/>
        <c:lblAlgn val="ctr"/>
        <c:lblOffset val="100"/>
        <c:noMultiLvlLbl val="0"/>
      </c:catAx>
      <c:valAx>
        <c:axId val="51884574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18970672"/>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3664752"/>
        <c:axId val="523672832"/>
      </c:lineChart>
      <c:catAx>
        <c:axId val="5236647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3672832"/>
        <c:crosses val="autoZero"/>
        <c:auto val="1"/>
        <c:lblAlgn val="ctr"/>
        <c:lblOffset val="100"/>
        <c:noMultiLvlLbl val="0"/>
      </c:catAx>
      <c:valAx>
        <c:axId val="52367283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3664752"/>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3700560"/>
        <c:axId val="523708640"/>
      </c:lineChart>
      <c:catAx>
        <c:axId val="5237005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3708640"/>
        <c:crosses val="autoZero"/>
        <c:auto val="1"/>
        <c:lblAlgn val="ctr"/>
        <c:lblOffset val="100"/>
        <c:noMultiLvlLbl val="0"/>
      </c:catAx>
      <c:valAx>
        <c:axId val="5237086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3700560"/>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diagrams/_rels/data7.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diagrams/_rels/data8.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diagrams/_rels/drawing6.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5.emf"/><Relationship Id="rId3" Type="http://schemas.openxmlformats.org/officeDocument/2006/relationships/image" Target="../media/image64.emf"/></Relationships>
</file>

<file path=ppt/diagrams/_rels/drawing7.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5.emf"/><Relationship Id="rId3" Type="http://schemas.openxmlformats.org/officeDocument/2006/relationships/image" Target="../media/image64.emf"/></Relationships>
</file>

<file path=ppt/diagrams/_rels/drawing8.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5.emf"/><Relationship Id="rId3" Type="http://schemas.openxmlformats.org/officeDocument/2006/relationships/image" Target="../media/image64.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DEF48A0D-9F77-3946-9B01-B8C018B58F5C}" type="presOf" srcId="{8F3E48A8-6CBB-4E48-A4B9-F5A68067B865}" destId="{54C8B1A1-E8F0-8A4D-8E7C-451CAD617815}" srcOrd="0" destOrd="0" presId="urn:microsoft.com/office/officeart/2008/layout/CircularPictureCallout"/>
    <dgm:cxn modelId="{00FECD52-1FA5-F640-AFA0-5527B473DF1E}" srcId="{E2211288-23C5-7C49-9910-0631D9159844}" destId="{C8DAC0B1-F528-5D49-BFB2-5D0ABA3A0024}" srcOrd="0" destOrd="0" parTransId="{E259EE0C-DB34-3041-91BB-CA8BFE1391D4}" sibTransId="{7DBEC442-3CD5-1B40-B216-B11FC5843F5E}"/>
    <dgm:cxn modelId="{AE5593A6-3C87-8E4B-BC34-702B6D0852EA}" type="presOf" srcId="{716DA12F-0F8E-384F-B074-44E3BDE48826}" destId="{908A4B56-FDFF-DD47-ADAD-BB5C817668AB}" srcOrd="0" destOrd="3" presId="urn:microsoft.com/office/officeart/2008/layout/CircularPictureCallout"/>
    <dgm:cxn modelId="{871A4930-D31C-B345-90D3-E97F30950B6F}" type="presOf" srcId="{E2211288-23C5-7C49-9910-0631D9159844}" destId="{646FA060-238E-2844-8C3C-9B082EFC586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119DE308-AC0E-7C41-ABA3-CE5BE90D5141}" type="presOf" srcId="{869A7BDD-9E78-0546-B04B-0B5FABD4335F}" destId="{7CB79483-FECB-7B42-B9AA-D9954A46F72B}" srcOrd="0" destOrd="1" presId="urn:microsoft.com/office/officeart/2008/layout/CircularPictureCallout"/>
    <dgm:cxn modelId="{E695246D-6C9F-6F45-9E6E-924A1DC5AF40}" type="presOf" srcId="{1CE84540-CA3A-2E43-8D8C-2043FA48C8E1}" destId="{C6626269-55C3-C147-9DA3-7C834308686E}" srcOrd="0" destOrd="0" presId="urn:microsoft.com/office/officeart/2008/layout/CircularPictureCallout"/>
    <dgm:cxn modelId="{9DE1E851-5402-2A46-8E55-B017861E62E3}" type="presOf" srcId="{14D4E985-E970-DE49-A835-23B5BCBB9D09}" destId="{7CB79483-FECB-7B42-B9AA-D9954A46F72B}" srcOrd="0" destOrd="0" presId="urn:microsoft.com/office/officeart/2008/layout/CircularPictureCallout"/>
    <dgm:cxn modelId="{048A4B17-A215-2B41-A36E-739FCE7F9432}" type="presOf" srcId="{DAEBC401-884C-6842-9ABD-72506B29C70B}" destId="{908A4B56-FDFF-DD47-ADAD-BB5C817668AB}" srcOrd="0" destOrd="0" presId="urn:microsoft.com/office/officeart/2008/layout/CircularPictureCallout"/>
    <dgm:cxn modelId="{892DF63B-CD34-CD41-B890-9D468D1A4209}" type="presOf" srcId="{40CCA8FA-C21E-7F4C-A918-DB0EE3E5A9F5}" destId="{908A4B56-FDFF-DD47-ADAD-BB5C817668AB}" srcOrd="0" destOrd="2" presId="urn:microsoft.com/office/officeart/2008/layout/CircularPictureCallout"/>
    <dgm:cxn modelId="{8FEC54F1-3960-314A-8FC9-F0010DEC5493}" type="presOf" srcId="{C8DAC0B1-F528-5D49-BFB2-5D0ABA3A0024}" destId="{646FA060-238E-2844-8C3C-9B082EFC5865}" srcOrd="0" destOrd="1"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4043ADF1-951C-344C-BA1A-25F7C3DB4F6D}" srcId="{DAEBC401-884C-6842-9ABD-72506B29C70B}" destId="{40CCA8FA-C21E-7F4C-A918-DB0EE3E5A9F5}" srcOrd="1" destOrd="0" parTransId="{8993E50C-D79B-0743-B41E-138944B8FB67}" sibTransId="{7CBAC8A7-B9DF-DA46-96DA-B360CF018B41}"/>
    <dgm:cxn modelId="{1BB1C015-50B2-5441-A6BD-F6E5FA5CF2CB}" type="presOf" srcId="{7BB716DC-068B-C24E-B8D4-E9B4453A5466}" destId="{908A4B56-FDFF-DD47-ADAD-BB5C817668AB}" srcOrd="0" destOrd="1" presId="urn:microsoft.com/office/officeart/2008/layout/CircularPictureCallout"/>
    <dgm:cxn modelId="{00050DCC-45A3-8040-8DC0-5937E5C7CFFF}" type="presOf" srcId="{32ADB176-565B-4846-83CB-84F544BAA024}" destId="{D9EB1B0F-8C96-9343-9CD4-1F7F298BA8C8}" srcOrd="0" destOrd="0" presId="urn:microsoft.com/office/officeart/2008/layout/CircularPictureCallout"/>
    <dgm:cxn modelId="{8895CB52-25EE-D240-B9C3-1CD385EA6124}" type="presOf" srcId="{5BD1171D-314B-CA42-B35F-2F0116DD6713}" destId="{286E283C-527A-344B-B6C3-7392F428269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3EBCA861-F7B2-6949-A331-85D19DDFC199}"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B9E93C74-9128-2845-8241-1EAB21207F1A}" srcId="{8F3E48A8-6CBB-4E48-A4B9-F5A68067B865}" destId="{61744628-CB1C-C847-82C3-618407B49F09}" srcOrd="0" destOrd="0" parTransId="{D1C39445-C86D-854A-AF34-4195EA0CAAB9}" sibTransId="{32ADB176-565B-4846-83CB-84F544BAA024}"/>
    <dgm:cxn modelId="{E6C41E8B-DF4C-1B43-B805-ADD285D3E1DB}" srcId="{DAEBC401-884C-6842-9ABD-72506B29C70B}" destId="{7BB716DC-068B-C24E-B8D4-E9B4453A5466}" srcOrd="0" destOrd="0" parTransId="{F1BB0079-4A56-FD40-85A4-64DF39ED90BF}" sibTransId="{E3199A6C-E4B7-AA42-8A38-164FCF16ED2A}"/>
    <dgm:cxn modelId="{5A47F16F-918F-7041-870A-C8D8383EE40A}" srcId="{DAEBC401-884C-6842-9ABD-72506B29C70B}" destId="{716DA12F-0F8E-384F-B074-44E3BDE48826}" srcOrd="2" destOrd="0" parTransId="{936F141F-38EB-2240-8D52-DAE11150F995}" sibTransId="{453E55C4-43DF-6446-B789-FB1B146BE474}"/>
    <dgm:cxn modelId="{D335AEB4-BB0D-1440-8E2E-F94578A6F421}" type="presOf" srcId="{9F71258F-FC60-6140-A1D5-8B0435F02E85}" destId="{F9EF6568-7566-8B4E-BC71-5892D97D18DC}" srcOrd="0" destOrd="0" presId="urn:microsoft.com/office/officeart/2008/layout/CircularPictureCallout"/>
    <dgm:cxn modelId="{B0E5CDF2-4165-7B4C-81A9-1BACC24418DF}" type="presParOf" srcId="{54C8B1A1-E8F0-8A4D-8E7C-451CAD617815}" destId="{CFA98EAE-98C1-5048-B722-D48E09C18E49}" srcOrd="0" destOrd="0" presId="urn:microsoft.com/office/officeart/2008/layout/CircularPictureCallout"/>
    <dgm:cxn modelId="{4895C9E9-BEF0-5B42-A264-7C6D90990D9C}" type="presParOf" srcId="{CFA98EAE-98C1-5048-B722-D48E09C18E49}" destId="{B4275DFC-36B3-A84C-B9AA-D5BBC40271AE}" srcOrd="0" destOrd="0" presId="urn:microsoft.com/office/officeart/2008/layout/CircularPictureCallout"/>
    <dgm:cxn modelId="{559FCE0B-9B1F-C143-9B65-BF4CDA0F0FB0}" type="presParOf" srcId="{B4275DFC-36B3-A84C-B9AA-D5BBC40271AE}" destId="{D9EB1B0F-8C96-9343-9CD4-1F7F298BA8C8}" srcOrd="0" destOrd="0" presId="urn:microsoft.com/office/officeart/2008/layout/CircularPictureCallout"/>
    <dgm:cxn modelId="{FC6EECC3-A364-8C44-9A18-7204E86001D8}" type="presParOf" srcId="{CFA98EAE-98C1-5048-B722-D48E09C18E49}" destId="{45084007-87B7-AC4C-9E0B-D573676E5F82}" srcOrd="1" destOrd="0" presId="urn:microsoft.com/office/officeart/2008/layout/CircularPictureCallout"/>
    <dgm:cxn modelId="{3B1926F2-D434-2B49-A685-6ED76C4844FA}" type="presParOf" srcId="{CFA98EAE-98C1-5048-B722-D48E09C18E49}" destId="{D34FEB0F-5F3D-D648-B9B7-AAA1AC26EF27}" srcOrd="2" destOrd="0" presId="urn:microsoft.com/office/officeart/2008/layout/CircularPictureCallout"/>
    <dgm:cxn modelId="{F126955D-0989-D549-A69B-16677B136B48}" type="presParOf" srcId="{D34FEB0F-5F3D-D648-B9B7-AAA1AC26EF27}" destId="{286E283C-527A-344B-B6C3-7392F428269C}" srcOrd="0" destOrd="0" presId="urn:microsoft.com/office/officeart/2008/layout/CircularPictureCallout"/>
    <dgm:cxn modelId="{7023D6FB-0AE8-284C-9E60-6C920E43AB96}" type="presParOf" srcId="{CFA98EAE-98C1-5048-B722-D48E09C18E49}" destId="{776BB0D2-0023-3D4C-A539-517EB81637D2}" srcOrd="3" destOrd="0" presId="urn:microsoft.com/office/officeart/2008/layout/CircularPictureCallout"/>
    <dgm:cxn modelId="{8900C8E4-A13F-2544-9B5B-181B1AA38FAD}" type="presParOf" srcId="{CFA98EAE-98C1-5048-B722-D48E09C18E49}" destId="{6F57EF74-2A55-AF49-8321-44CE903C700D}" srcOrd="4" destOrd="0" presId="urn:microsoft.com/office/officeart/2008/layout/CircularPictureCallout"/>
    <dgm:cxn modelId="{702C26D3-3BA5-444F-BE7B-E7ACDFBAC09A}" type="presParOf" srcId="{6F57EF74-2A55-AF49-8321-44CE903C700D}" destId="{7CB79483-FECB-7B42-B9AA-D9954A46F72B}" srcOrd="0" destOrd="0" presId="urn:microsoft.com/office/officeart/2008/layout/CircularPictureCallout"/>
    <dgm:cxn modelId="{570DD238-8BCE-D042-B62B-BA9BCFD7CE1D}" type="presParOf" srcId="{CFA98EAE-98C1-5048-B722-D48E09C18E49}" destId="{0BCE321E-7AE8-134E-93AF-0972439F9866}" srcOrd="5" destOrd="0" presId="urn:microsoft.com/office/officeart/2008/layout/CircularPictureCallout"/>
    <dgm:cxn modelId="{4D5188E2-D1BB-1641-A878-D1ECFF405E7E}" type="presParOf" srcId="{0BCE321E-7AE8-134E-93AF-0972439F9866}" destId="{F9EF6568-7566-8B4E-BC71-5892D97D18DC}" srcOrd="0" destOrd="0" presId="urn:microsoft.com/office/officeart/2008/layout/CircularPictureCallout"/>
    <dgm:cxn modelId="{8619773F-37DF-F440-A197-881957ED95FC}" type="presParOf" srcId="{CFA98EAE-98C1-5048-B722-D48E09C18E49}" destId="{F1DB3FE6-C29E-5C46-9A99-C7C240EEBB71}" srcOrd="6" destOrd="0" presId="urn:microsoft.com/office/officeart/2008/layout/CircularPictureCallout"/>
    <dgm:cxn modelId="{3D2EA9F5-3DFD-FE4F-A847-2645AA485559}" type="presParOf" srcId="{CFA98EAE-98C1-5048-B722-D48E09C18E49}" destId="{FE77625F-B196-AD4D-A7F3-AC18EBA6DC5A}" srcOrd="7" destOrd="0" presId="urn:microsoft.com/office/officeart/2008/layout/CircularPictureCallout"/>
    <dgm:cxn modelId="{0CADCBA0-C564-784E-AAB1-5D7890167351}" type="presParOf" srcId="{FE77625F-B196-AD4D-A7F3-AC18EBA6DC5A}" destId="{646FA060-238E-2844-8C3C-9B082EFC5865}" srcOrd="0" destOrd="0" presId="urn:microsoft.com/office/officeart/2008/layout/CircularPictureCallout"/>
    <dgm:cxn modelId="{BD525E48-B2C8-8C44-A77A-7CC9E1F95FF9}" type="presParOf" srcId="{CFA98EAE-98C1-5048-B722-D48E09C18E49}" destId="{929416C2-ECA4-F444-8A70-F175E314AC49}" srcOrd="8" destOrd="0" presId="urn:microsoft.com/office/officeart/2008/layout/CircularPictureCallout"/>
    <dgm:cxn modelId="{B2A325CE-24CA-6F4A-B3EB-14735281F412}" type="presParOf" srcId="{929416C2-ECA4-F444-8A70-F175E314AC49}" destId="{C6626269-55C3-C147-9DA3-7C834308686E}" srcOrd="0" destOrd="0" presId="urn:microsoft.com/office/officeart/2008/layout/CircularPictureCallout"/>
    <dgm:cxn modelId="{4D5918CA-79E7-0C45-8EF5-76DAC9975639}" type="presParOf" srcId="{CFA98EAE-98C1-5048-B722-D48E09C18E49}" destId="{4EA64F31-FE2B-FE46-9AAA-FA1921DC6EC3}" srcOrd="9" destOrd="0" presId="urn:microsoft.com/office/officeart/2008/layout/CircularPictureCallout"/>
    <dgm:cxn modelId="{6156A737-2199-374B-ABC4-43DE44C15E10}" type="presParOf" srcId="{CFA98EAE-98C1-5048-B722-D48E09C18E49}" destId="{C6644B87-926C-4F4E-B86C-B142195160D9}" srcOrd="10" destOrd="0" presId="urn:microsoft.com/office/officeart/2008/layout/CircularPictureCallout"/>
    <dgm:cxn modelId="{B2A450DB-A35E-E14C-8977-39F1DF5BCEF5}"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E2211288-23C5-7C49-9910-0631D9159844}">
      <dgm:prSet phldrT="[Text]"/>
      <dgm:spPr/>
      <dgm:t>
        <a:bodyPr/>
        <a:lstStyle/>
        <a:p>
          <a:endParaRPr lang="en-US" dirty="0"/>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81572CA8-9E69-9947-B5C7-91FC5DC0D655}" type="presOf" srcId="{32ADB176-565B-4846-83CB-84F544BAA024}" destId="{D9EB1B0F-8C96-9343-9CD4-1F7F298BA8C8}"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42A9891F-490E-9D40-940F-0F275837F2BA}" type="presOf" srcId="{9F71258F-FC60-6140-A1D5-8B0435F02E85}" destId="{F9EF6568-7566-8B4E-BC71-5892D97D18DC}" srcOrd="0" destOrd="0" presId="urn:microsoft.com/office/officeart/2008/layout/CircularPictureCallout"/>
    <dgm:cxn modelId="{0CA337B4-6023-3A4E-9824-3985EA01DD2B}" type="presOf" srcId="{1CE84540-CA3A-2E43-8D8C-2043FA48C8E1}" destId="{C6626269-55C3-C147-9DA3-7C834308686E}"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E66E18B6-534C-C54C-875A-D82BE5784DBC}" type="presOf" srcId="{5BD1171D-314B-CA42-B35F-2F0116DD6713}" destId="{286E283C-527A-344B-B6C3-7392F428269C}" srcOrd="0" destOrd="0" presId="urn:microsoft.com/office/officeart/2008/layout/CircularPictureCallout"/>
    <dgm:cxn modelId="{7E2DEA0A-1C68-074D-8679-79A1825E8834}" type="presOf" srcId="{8F3E48A8-6CBB-4E48-A4B9-F5A68067B865}" destId="{54C8B1A1-E8F0-8A4D-8E7C-451CAD617815}"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389258"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389258"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389258"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41258"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491032"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491032" y="4815299"/>
        <a:ext cx="3796296" cy="1358889"/>
      </dsp:txXfrm>
    </dsp:sp>
    <dsp:sp modelId="{286E283C-527A-344B-B6C3-7392F428269C}">
      <dsp:nvSpPr>
        <dsp:cNvPr id="0" name=""/>
        <dsp:cNvSpPr/>
      </dsp:nvSpPr>
      <dsp:spPr>
        <a:xfrm>
          <a:off x="8090018"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424042" y="672515"/>
          <a:ext cx="674900"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424042" y="672515"/>
        <a:ext cx="674900" cy="1069610"/>
      </dsp:txXfrm>
    </dsp:sp>
    <dsp:sp modelId="{F9EF6568-7566-8B4E-BC71-5892D97D18DC}">
      <dsp:nvSpPr>
        <dsp:cNvPr id="0" name=""/>
        <dsp:cNvSpPr/>
      </dsp:nvSpPr>
      <dsp:spPr>
        <a:xfrm>
          <a:off x="7362430"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522035" y="2851542"/>
          <a:ext cx="578864"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0" rIns="179070" bIns="0" numCol="1" spcCol="1270" anchor="ctr" anchorCtr="0">
          <a:noAutofit/>
        </a:bodyPr>
        <a:lstStyle/>
        <a:p>
          <a:pPr lvl="0" algn="l" defTabSz="2089150">
            <a:lnSpc>
              <a:spcPct val="90000"/>
            </a:lnSpc>
            <a:spcBef>
              <a:spcPct val="0"/>
            </a:spcBef>
            <a:spcAft>
              <a:spcPct val="35000"/>
            </a:spcAft>
          </a:pPr>
          <a:endParaRPr lang="en-US" sz="4700" kern="1200" dirty="0"/>
        </a:p>
      </dsp:txBody>
      <dsp:txXfrm>
        <a:off x="9522035" y="2851542"/>
        <a:ext cx="578864" cy="678100"/>
      </dsp:txXfrm>
    </dsp:sp>
    <dsp:sp modelId="{C6626269-55C3-C147-9DA3-7C834308686E}">
      <dsp:nvSpPr>
        <dsp:cNvPr id="0" name=""/>
        <dsp:cNvSpPr/>
      </dsp:nvSpPr>
      <dsp:spPr>
        <a:xfrm>
          <a:off x="7711804"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10331026" y="4619629"/>
          <a:ext cx="142669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331026" y="4619629"/>
        <a:ext cx="142669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3.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5.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16.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116</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135</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57</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58</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94</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10/5/18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0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4.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tiff"/></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22.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17.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25.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21.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2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4.png"/></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7.jpe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126.png"/><Relationship Id="rId10" Type="http://schemas.openxmlformats.org/officeDocument/2006/relationships/image" Target="../media/image13.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4.png"/><Relationship Id="rId17" Type="http://schemas.openxmlformats.org/officeDocument/2006/relationships/image" Target="../media/image124.png"/><Relationship Id="rId18" Type="http://schemas.microsoft.com/office/2007/relationships/hdphoto" Target="../media/hdphoto4.wdp"/><Relationship Id="rId19"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0.emf"/><Relationship Id="rId8" Type="http://schemas.openxmlformats.org/officeDocument/2006/relationships/image" Target="../media/image11.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jpeg"/></Relationships>
</file>

<file path=ppt/slides/_rels/slide135.xml.rels><?xml version="1.0" encoding="UTF-8" standalone="yes"?>
<Relationships xmlns="http://schemas.openxmlformats.org/package/2006/relationships"><Relationship Id="rId3" Type="http://schemas.openxmlformats.org/officeDocument/2006/relationships/image" Target="../media/image128.jpeg"/><Relationship Id="rId4" Type="http://schemas.openxmlformats.org/officeDocument/2006/relationships/image" Target="../media/image12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30.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4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32.png"/><Relationship Id="rId5" Type="http://schemas.microsoft.com/office/2007/relationships/hdphoto" Target="../media/hdphoto6.wdp"/><Relationship Id="rId6" Type="http://schemas.openxmlformats.org/officeDocument/2006/relationships/image" Target="../media/image133.png"/><Relationship Id="rId7" Type="http://schemas.microsoft.com/office/2007/relationships/hdphoto" Target="../media/hdphoto7.wdp"/><Relationship Id="rId8" Type="http://schemas.openxmlformats.org/officeDocument/2006/relationships/image" Target="../media/image134.png"/><Relationship Id="rId9" Type="http://schemas.microsoft.com/office/2007/relationships/hdphoto" Target="../media/hdphoto8.wdp"/><Relationship Id="rId10" Type="http://schemas.openxmlformats.org/officeDocument/2006/relationships/image" Target="../media/image135.jpeg"/><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7.jpeg"/></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3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66.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66.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66.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 Id="rId3" Type="http://schemas.openxmlformats.org/officeDocument/2006/relationships/image" Target="../media/image7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tiff"/><Relationship Id="rId3" Type="http://schemas.openxmlformats.org/officeDocument/2006/relationships/image" Target="../media/image88.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 Id="rId3" Type="http://schemas.openxmlformats.org/officeDocument/2006/relationships/image" Target="../media/image93.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smtClean="0">
                <a:solidFill>
                  <a:schemeClr val="tx1"/>
                </a:solidFill>
              </a:rPr>
              <a:t>Goals:</a:t>
            </a:r>
            <a:r>
              <a:rPr lang="en-US" sz="4800" b="1" dirty="0" smtClean="0">
                <a:solidFill>
                  <a:schemeClr val="tx1"/>
                </a:solidFill>
              </a:rPr>
              <a:t> </a:t>
            </a:r>
            <a:endParaRPr lang="en-US" sz="4800" b="1" dirty="0">
              <a:solidFill>
                <a:schemeClr val="tx1"/>
              </a:solidFill>
            </a:endParaRPr>
          </a:p>
          <a:p>
            <a:pPr marL="1766888" lvl="1" indent="-742950">
              <a:buFont typeface="+mj-lt"/>
              <a:buAutoNum type="arabicPeriod"/>
              <a:tabLst>
                <a:tab pos="11366500" algn="l"/>
              </a:tabLst>
            </a:pPr>
            <a:r>
              <a:rPr lang="en-US" sz="3600" dirty="0" smtClean="0">
                <a:solidFill>
                  <a:schemeClr val="tx1"/>
                </a:solidFill>
                <a:latin typeface="Calibri" charset="0"/>
              </a:rPr>
              <a:t>Understand </a:t>
            </a:r>
            <a:r>
              <a:rPr lang="en-US" sz="3600" dirty="0">
                <a:solidFill>
                  <a:schemeClr val="tx1"/>
                </a:solidFill>
                <a:latin typeface="Calibri" charset="0"/>
              </a:rPr>
              <a:t>the relationship between nutrition storage,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Nutrition stores at </a:t>
            </a:r>
            <a:r>
              <a:rPr lang="en-US" smtClean="0">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Are longer diapausing ECB fatter?</a:t>
            </a:r>
          </a:p>
        </p:txBody>
      </p:sp>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601433511"/>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endParaRPr lang="en-US" sz="4400" b="0" u="sng" dirty="0"/>
          </a:p>
        </p:txBody>
      </p:sp>
      <p:graphicFrame>
        <p:nvGraphicFramePr>
          <p:cNvPr id="7" name="Chart 6">
            <a:extLst>
              <a:ext uri="{FF2B5EF4-FFF2-40B4-BE49-F238E27FC236}">
                <a16:creationId xmlns:a16="http://schemas.microsoft.com/office/drawing/2014/main" xmlns="" id="{989B9429-1EB1-4673-99C0-D2F8F1B5ED4A}"/>
              </a:ext>
            </a:extLst>
          </p:cNvPr>
          <p:cNvGraphicFramePr/>
          <p:nvPr>
            <p:extLst>
              <p:ext uri="{D42A27DB-BD31-4B8C-83A1-F6EECF244321}">
                <p14:modId xmlns:p14="http://schemas.microsoft.com/office/powerpoint/2010/main" val="184263773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990600" y="6175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Are depletion rates similar between diapausing ECB?</a:t>
            </a:r>
          </a:p>
        </p:txBody>
      </p:sp>
    </p:spTree>
    <p:extLst>
      <p:ext uri="{BB962C8B-B14F-4D97-AF65-F5344CB8AC3E}">
        <p14:creationId xmlns:p14="http://schemas.microsoft.com/office/powerpoint/2010/main" val="157787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r>
              <a:rPr lang="en-US" dirty="0" smtClean="0"/>
              <a:t>How can we diagnose diapause?</a:t>
            </a:r>
            <a:endParaRPr lang="en-US" dirty="0"/>
          </a:p>
          <a:p>
            <a:r>
              <a:rPr lang="en-US" dirty="0"/>
              <a:t>Are longer diapausing ECB fatter?</a:t>
            </a:r>
          </a:p>
          <a:p>
            <a:r>
              <a:rPr lang="en-US" dirty="0"/>
              <a:t>First: How can we diagnose the onset of diapause in ECB?</a:t>
            </a:r>
          </a:p>
          <a:p>
            <a:endParaRPr lang="en-US" dirty="0"/>
          </a:p>
        </p:txBody>
      </p:sp>
    </p:spTree>
    <p:extLst>
      <p:ext uri="{BB962C8B-B14F-4D97-AF65-F5344CB8AC3E}">
        <p14:creationId xmlns:p14="http://schemas.microsoft.com/office/powerpoint/2010/main" val="1216941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2052429890"/>
              </p:ext>
            </p:extLst>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694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1599591384"/>
              </p:ext>
            </p:extLst>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9210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718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xmlns="" val="1718581615"/>
                    </a:ext>
                  </a:extLst>
                </a:gridCol>
                <a:gridCol w="2382665">
                  <a:extLst>
                    <a:ext uri="{9D8B030D-6E8A-4147-A177-3AD203B41FA5}">
                      <a16:colId xmlns:a16="http://schemas.microsoft.com/office/drawing/2014/main" xmlns=""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8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845126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Larval Diapause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8368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76047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89470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3624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62827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771325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31778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Diagnosing Diapause Using Wandering Period</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 y="1765300"/>
            <a:ext cx="6523572" cy="4360866"/>
          </a:xfrm>
          <a:prstGeom prst="rect">
            <a:avLst/>
          </a:prstGeom>
        </p:spPr>
      </p:pic>
      <p:pic>
        <p:nvPicPr>
          <p:cNvPr id="7" name="Picture 6"/>
          <p:cNvPicPr>
            <a:picLocks noChangeAspect="1"/>
          </p:cNvPicPr>
          <p:nvPr/>
        </p:nvPicPr>
        <p:blipFill>
          <a:blip r:embed="rId3"/>
          <a:stretch>
            <a:fillRect/>
          </a:stretch>
        </p:blipFill>
        <p:spPr>
          <a:xfrm>
            <a:off x="6927335" y="2019300"/>
            <a:ext cx="5147733" cy="2895600"/>
          </a:xfrm>
          <a:prstGeom prst="rect">
            <a:avLst/>
          </a:prstGeom>
        </p:spPr>
      </p:pic>
    </p:spTree>
    <p:extLst>
      <p:ext uri="{BB962C8B-B14F-4D97-AF65-F5344CB8AC3E}">
        <p14:creationId xmlns:p14="http://schemas.microsoft.com/office/powerpoint/2010/main" val="185740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2" name="Rectangle 11">
            <a:extLst>
              <a:ext uri="{FF2B5EF4-FFF2-40B4-BE49-F238E27FC236}">
                <a16:creationId xmlns:a16="http://schemas.microsoft.com/office/drawing/2014/main" xmlns="" id="{9E7671F8-CEE6-4F81-BAA2-A7B7C3E77C0B}"/>
              </a:ext>
            </a:extLst>
          </p:cNvPr>
          <p:cNvSpPr/>
          <p:nvPr/>
        </p:nvSpPr>
        <p:spPr>
          <a:xfrm>
            <a:off x="2718583" y="2025878"/>
            <a:ext cx="3545057" cy="367663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3" name="Rectangle 12">
            <a:extLst>
              <a:ext uri="{FF2B5EF4-FFF2-40B4-BE49-F238E27FC236}">
                <a16:creationId xmlns:a16="http://schemas.microsoft.com/office/drawing/2014/main" xmlns="" id="{5C914838-0106-46D6-B8BB-D3641A84E01D}"/>
              </a:ext>
            </a:extLst>
          </p:cNvPr>
          <p:cNvSpPr/>
          <p:nvPr/>
        </p:nvSpPr>
        <p:spPr>
          <a:xfrm>
            <a:off x="6336793" y="2025878"/>
            <a:ext cx="3545057" cy="367663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4225910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02524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Diapausing Animals Larger?</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Diapause diagnosis using metabolic activity</a:t>
            </a:r>
          </a:p>
          <a:p>
            <a:pPr>
              <a:buFont typeface="Wingdings" charset="2"/>
              <a:buChar char="ü"/>
            </a:pPr>
            <a:r>
              <a:rPr lang="en-US" sz="3600" dirty="0"/>
              <a:t>Diapause diagnosis using wandering assay </a:t>
            </a:r>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p:cNvGrpSpPr/>
          <p:nvPr/>
        </p:nvGrpSpPr>
        <p:grpSpPr>
          <a:xfrm>
            <a:off x="5279896" y="3500576"/>
            <a:ext cx="3826003" cy="3166923"/>
            <a:chOff x="8759697" y="4023518"/>
            <a:chExt cx="2970876" cy="2540000"/>
          </a:xfrm>
        </p:grpSpPr>
        <p:pic>
          <p:nvPicPr>
            <p:cNvPr id="9" name="Picture 8"/>
            <p:cNvPicPr>
              <a:picLocks noChangeAspect="1"/>
            </p:cNvPicPr>
            <p:nvPr/>
          </p:nvPicPr>
          <p:blipFill>
            <a:blip r:embed="rId3"/>
            <a:stretch>
              <a:fillRect/>
            </a:stretch>
          </p:blipFill>
          <p:spPr>
            <a:xfrm>
              <a:off x="8759697" y="4300535"/>
              <a:ext cx="2970876" cy="1985966"/>
            </a:xfrm>
            <a:prstGeom prst="rect">
              <a:avLst/>
            </a:prstGeom>
          </p:spPr>
        </p:pic>
        <p:pic>
          <p:nvPicPr>
            <p:cNvPr id="10" name="Picture 9"/>
            <p:cNvPicPr>
              <a:picLocks noChangeAspect="1"/>
            </p:cNvPicPr>
            <p:nvPr/>
          </p:nvPicPr>
          <p:blipFill>
            <a:blip r:embed="rId4"/>
            <a:stretch>
              <a:fillRect/>
            </a:stretch>
          </p:blipFill>
          <p:spPr>
            <a:xfrm>
              <a:off x="8763994" y="4023518"/>
              <a:ext cx="2540000" cy="2540000"/>
            </a:xfrm>
            <a:prstGeom prst="rect">
              <a:avLst/>
            </a:prstGeom>
          </p:spPr>
        </p:pic>
      </p:grpSp>
    </p:spTree>
    <p:extLst>
      <p:ext uri="{BB962C8B-B14F-4D97-AF65-F5344CB8AC3E}">
        <p14:creationId xmlns:p14="http://schemas.microsoft.com/office/powerpoint/2010/main" val="398756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063913025"/>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9679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4" t="5229" r="14419" b="9584"/>
          <a:stretch/>
        </p:blipFill>
        <p:spPr>
          <a:xfrm>
            <a:off x="2073165" y="1274457"/>
            <a:ext cx="7463251" cy="4957792"/>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Rectangle 13">
            <a:extLst>
              <a:ext uri="{FF2B5EF4-FFF2-40B4-BE49-F238E27FC236}">
                <a16:creationId xmlns:a16="http://schemas.microsoft.com/office/drawing/2014/main" xmlns="" id="{555C6D8D-33E7-4C1B-A005-2D69DE284F8E}"/>
              </a:ext>
            </a:extLst>
          </p:cNvPr>
          <p:cNvSpPr/>
          <p:nvPr/>
        </p:nvSpPr>
        <p:spPr>
          <a:xfrm>
            <a:off x="2581379" y="126677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6577" y="1600200"/>
            <a:ext cx="5038845" cy="4525963"/>
          </a:xfrm>
        </p:spPr>
      </p:pic>
    </p:spTree>
    <p:extLst>
      <p:ext uri="{BB962C8B-B14F-4D97-AF65-F5344CB8AC3E}">
        <p14:creationId xmlns:p14="http://schemas.microsoft.com/office/powerpoint/2010/main" val="64635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1856161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216556512"/>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8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7572" y="1600200"/>
            <a:ext cx="4816856" cy="4525963"/>
          </a:xfrm>
        </p:spPr>
      </p:pic>
    </p:spTree>
    <p:extLst>
      <p:ext uri="{BB962C8B-B14F-4D97-AF65-F5344CB8AC3E}">
        <p14:creationId xmlns:p14="http://schemas.microsoft.com/office/powerpoint/2010/main" val="208607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t>
            </a:r>
          </a:p>
          <a:p>
            <a:pPr lvl="1">
              <a:lnSpc>
                <a:spcPct val="120000"/>
              </a:lnSpc>
              <a:spcAft>
                <a:spcPts val="500"/>
              </a:spcAft>
            </a:pPr>
            <a:r>
              <a:rPr lang="en-US" sz="3600" dirty="0"/>
              <a:t>Developmental arrest</a:t>
            </a:r>
          </a:p>
          <a:p>
            <a:pPr lvl="1">
              <a:lnSpc>
                <a:spcPct val="110000"/>
              </a:lnSpc>
              <a:spcAft>
                <a:spcPts val="500"/>
              </a:spcAft>
            </a:pPr>
            <a:r>
              <a:rPr lang="en-US" sz="3600" dirty="0"/>
              <a:t>Feeding is terminated*</a:t>
            </a:r>
          </a:p>
          <a:p>
            <a:pPr lvl="1">
              <a:lnSpc>
                <a:spcPct val="110000"/>
              </a:lnSpc>
              <a:spcAft>
                <a:spcPts val="500"/>
              </a:spcAft>
            </a:pPr>
            <a:r>
              <a:rPr lang="en-US" sz="3600" dirty="0"/>
              <a:t>Increased nutrition stores needed to become a functional adult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311" y="1600200"/>
            <a:ext cx="4729377" cy="4525963"/>
          </a:xfrm>
        </p:spPr>
      </p:pic>
    </p:spTree>
    <p:extLst>
      <p:ext uri="{BB962C8B-B14F-4D97-AF65-F5344CB8AC3E}">
        <p14:creationId xmlns:p14="http://schemas.microsoft.com/office/powerpoint/2010/main" val="1201576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2" name="Rectangle 31">
            <a:extLst>
              <a:ext uri="{FF2B5EF4-FFF2-40B4-BE49-F238E27FC236}">
                <a16:creationId xmlns:a16="http://schemas.microsoft.com/office/drawing/2014/main" xmlns=""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6408" y="1600200"/>
            <a:ext cx="5959184" cy="4525963"/>
          </a:xfrm>
        </p:spPr>
      </p:pic>
    </p:spTree>
    <p:extLst>
      <p:ext uri="{BB962C8B-B14F-4D97-AF65-F5344CB8AC3E}">
        <p14:creationId xmlns:p14="http://schemas.microsoft.com/office/powerpoint/2010/main" val="872302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070726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986" y="1600200"/>
            <a:ext cx="5902027" cy="4525963"/>
          </a:xfrm>
        </p:spPr>
      </p:pic>
    </p:spTree>
    <p:extLst>
      <p:ext uri="{BB962C8B-B14F-4D97-AF65-F5344CB8AC3E}">
        <p14:creationId xmlns:p14="http://schemas.microsoft.com/office/powerpoint/2010/main" val="578117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increases dry mass, lipid accumulation, and other stuff!</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depletion and lean mass depletion rates 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18" name="Rectangle 17">
            <a:extLst>
              <a:ext uri="{FF2B5EF4-FFF2-40B4-BE49-F238E27FC236}">
                <a16:creationId xmlns:a16="http://schemas.microsoft.com/office/drawing/2014/main" xmlns="" id="{F822F6F3-E2E0-48E6-B17A-5D93B9BFF70C}"/>
              </a:ext>
            </a:extLst>
          </p:cNvPr>
          <p:cNvSpPr/>
          <p:nvPr/>
        </p:nvSpPr>
        <p:spPr>
          <a:xfrm>
            <a:off x="6784325" y="29496"/>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4198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Determine Nutrition Threshold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Manipulate Nutrition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52401137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Outcome Prediction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297024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260437279"/>
              </p:ext>
            </p:extLst>
          </p:nvPr>
        </p:nvGraphicFramePr>
        <p:xfrm>
          <a:off x="2184400" y="584200"/>
          <a:ext cx="8204200" cy="56769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xmlns="" id="{555C6D8D-33E7-4C1B-A005-2D69DE284F8E}"/>
              </a:ext>
            </a:extLst>
          </p:cNvPr>
          <p:cNvSpPr/>
          <p:nvPr/>
        </p:nvSpPr>
        <p:spPr>
          <a:xfrm>
            <a:off x="3236913" y="1308449"/>
            <a:ext cx="2998787" cy="43938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TextBox 7"/>
          <p:cNvSpPr txBox="1"/>
          <p:nvPr/>
        </p:nvSpPr>
        <p:spPr>
          <a:xfrm>
            <a:off x="3236913" y="5799434"/>
            <a:ext cx="2998787" cy="461665"/>
          </a:xfrm>
          <a:prstGeom prst="rect">
            <a:avLst/>
          </a:prstGeom>
          <a:noFill/>
        </p:spPr>
        <p:txBody>
          <a:bodyPr wrap="square" rtlCol="0">
            <a:spAutoFit/>
          </a:bodyPr>
          <a:lstStyle/>
          <a:p>
            <a:r>
              <a:rPr lang="en-US" sz="2400" dirty="0"/>
              <a:t>Diapause Treatment</a:t>
            </a:r>
          </a:p>
        </p:txBody>
      </p:sp>
      <p:sp>
        <p:nvSpPr>
          <p:cNvPr id="9" name="TextBox 8"/>
          <p:cNvSpPr txBox="1"/>
          <p:nvPr/>
        </p:nvSpPr>
        <p:spPr>
          <a:xfrm>
            <a:off x="6853828" y="5799435"/>
            <a:ext cx="3318872" cy="461665"/>
          </a:xfrm>
          <a:prstGeom prst="rect">
            <a:avLst/>
          </a:prstGeom>
          <a:noFill/>
        </p:spPr>
        <p:txBody>
          <a:bodyPr wrap="square" rtlCol="0">
            <a:spAutoFit/>
          </a:bodyPr>
          <a:lstStyle/>
          <a:p>
            <a:r>
              <a:rPr lang="en-US" sz="2400" dirty="0"/>
              <a:t>Non Diapause Treatment</a:t>
            </a:r>
          </a:p>
        </p:txBody>
      </p:sp>
      <p:sp>
        <p:nvSpPr>
          <p:cNvPr id="10" name="Rectangle 9"/>
          <p:cNvSpPr/>
          <p:nvPr/>
        </p:nvSpPr>
        <p:spPr>
          <a:xfrm>
            <a:off x="3515999" y="1520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15998" y="1953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30398" y="1402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4430396" y="1848991"/>
            <a:ext cx="1734770" cy="400110"/>
          </a:xfrm>
          <a:prstGeom prst="rect">
            <a:avLst/>
          </a:prstGeom>
          <a:noFill/>
        </p:spPr>
        <p:txBody>
          <a:bodyPr wrap="none" rtlCol="0">
            <a:spAutoFit/>
          </a:bodyPr>
          <a:lstStyle/>
          <a:p>
            <a:r>
              <a:rPr lang="en-US" sz="2000" b="1" dirty="0"/>
              <a:t>Long Diapause</a:t>
            </a:r>
          </a:p>
        </p:txBody>
      </p:sp>
    </p:spTree>
    <p:extLst>
      <p:ext uri="{BB962C8B-B14F-4D97-AF65-F5344CB8AC3E}">
        <p14:creationId xmlns:p14="http://schemas.microsoft.com/office/powerpoint/2010/main" val="15421666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t>Long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7129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t>Short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379280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a:t>Short Diapause </a:t>
            </a:r>
          </a:p>
        </p:txBody>
      </p:sp>
      <p:sp>
        <p:nvSpPr>
          <p:cNvPr id="28" name="TextBox 27"/>
          <p:cNvSpPr txBox="1"/>
          <p:nvPr/>
        </p:nvSpPr>
        <p:spPr>
          <a:xfrm>
            <a:off x="4985513" y="2648695"/>
            <a:ext cx="7748275" cy="523220"/>
          </a:xfrm>
          <a:prstGeom prst="rect">
            <a:avLst/>
          </a:prstGeom>
          <a:noFill/>
        </p:spPr>
        <p:txBody>
          <a:bodyPr wrap="none" rtlCol="0">
            <a:spAutoFit/>
          </a:bodyPr>
          <a:lstStyle/>
          <a:p>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20277</TotalTime>
  <Words>2725</Words>
  <Application>Microsoft Macintosh PowerPoint</Application>
  <PresentationFormat>Widescreen</PresentationFormat>
  <Paragraphs>838</Paragraphs>
  <Slides>143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143</vt:i4>
      </vt:variant>
    </vt:vector>
  </HeadingPairs>
  <TitlesOfParts>
    <vt:vector size="148"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Diapause programming SHOULD induce diapause</vt:lpstr>
      <vt:lpstr>Diapause programming SHOULD induce diapause</vt:lpstr>
      <vt:lpstr>Affect of diapause programming:  Long Diapause Genotype</vt:lpstr>
      <vt:lpstr>Affect of diapause programming:  Short Diapause Genotype</vt:lpstr>
      <vt:lpstr>PowerPoint Presentation</vt:lpstr>
      <vt:lpstr>Diagnosing Larval Diapause</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Diagnosing Diapause Using Wandering Period</vt:lpstr>
      <vt:lpstr>Diagnosing Diapause Using Wandering Period</vt:lpstr>
      <vt:lpstr>Does wandering day differ between strains programmed for diapause?</vt:lpstr>
      <vt:lpstr>PowerPoint Presentation</vt:lpstr>
      <vt:lpstr>Are Diapausing Animals Larger?</vt:lpstr>
      <vt:lpstr>PowerPoint Presentation</vt:lpstr>
      <vt:lpstr>PowerPoint Presentation</vt:lpstr>
      <vt:lpstr>Animals programmed for longer diapause accumulate more lean mass</vt:lpstr>
      <vt:lpstr>Using strain to explain lean mass on day 1 in diapause treatment</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Determine Nutrition Threshold</vt:lpstr>
      <vt:lpstr>PowerPoint Presentation</vt:lpstr>
      <vt:lpstr>Manipulate Nutrition</vt:lpstr>
      <vt:lpstr>PowerPoint Presentation</vt:lpstr>
      <vt:lpstr>Outcome Prediction</vt:lpstr>
      <vt:lpstr>PowerPoint Presentation</vt:lpstr>
      <vt:lpstr>PowerPoint Presentation</vt:lpstr>
      <vt:lpstr>Does the wandering day differ in animals programmed for diapause?</vt:lpstr>
      <vt:lpstr>PowerPoint Presentation</vt:lpstr>
      <vt:lpstr>PowerPoint Presentation</vt:lpstr>
      <vt:lpstr>PowerPoint Presentation</vt:lpstr>
      <vt:lpstr>PowerPoint Presentation</vt:lpstr>
      <vt:lpstr>Affect of diapause programming:  Long Diapause Genotype</vt:lpstr>
      <vt:lpstr>Affect of diapause programming:  Short Diapause Genotype</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510</cp:revision>
  <dcterms:modified xsi:type="dcterms:W3CDTF">2018-10-05T18:08:25Z</dcterms:modified>
</cp:coreProperties>
</file>